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1"/>
  </p:notesMasterIdLst>
  <p:sldIdLst>
    <p:sldId id="258" r:id="rId2"/>
    <p:sldId id="322" r:id="rId3"/>
    <p:sldId id="297" r:id="rId4"/>
    <p:sldId id="323" r:id="rId5"/>
    <p:sldId id="324" r:id="rId6"/>
    <p:sldId id="325" r:id="rId7"/>
    <p:sldId id="340" r:id="rId8"/>
    <p:sldId id="317" r:id="rId9"/>
    <p:sldId id="339" r:id="rId10"/>
    <p:sldId id="327" r:id="rId11"/>
    <p:sldId id="328" r:id="rId12"/>
    <p:sldId id="330" r:id="rId13"/>
    <p:sldId id="331" r:id="rId14"/>
    <p:sldId id="333" r:id="rId15"/>
    <p:sldId id="335" r:id="rId16"/>
    <p:sldId id="334" r:id="rId17"/>
    <p:sldId id="332" r:id="rId18"/>
    <p:sldId id="336" r:id="rId19"/>
    <p:sldId id="338" r:id="rId20"/>
  </p:sldIdLst>
  <p:sldSz cx="9144000" cy="5143500" type="screen16x9"/>
  <p:notesSz cx="6858000" cy="9144000"/>
  <p:embeddedFontLst>
    <p:embeddedFont>
      <p:font typeface="Fira Sans Condensed Light" panose="020B0403050000020004" pitchFamily="34" charset="0"/>
      <p:regular r:id="rId22"/>
      <p:bold r:id="rId23"/>
      <p:italic r:id="rId24"/>
      <p:boldItalic r:id="rId25"/>
    </p:embeddedFont>
    <p:embeddedFont>
      <p:font typeface="Rajdhani" panose="02000000000000000000" pitchFamily="2" charset="77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01F44F-DEE0-4CB4-95F0-EA3FD99A473A}">
  <a:tblStyle styleId="{CE01F44F-DEE0-4CB4-95F0-EA3FD99A47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21"/>
  </p:normalViewPr>
  <p:slideViewPr>
    <p:cSldViewPr snapToGrid="0" snapToObjects="1">
      <p:cViewPr varScale="1">
        <p:scale>
          <a:sx n="112" d="100"/>
          <a:sy n="112" d="100"/>
        </p:scale>
        <p:origin x="20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g>
</file>

<file path=ppt/media/image3.tiff>
</file>

<file path=ppt/media/image4.tif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6166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47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423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803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038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41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6985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063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25262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018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453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922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882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466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076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761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6643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5abef013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5abef013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07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6714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6" r:id="rId3"/>
    <p:sldLayoutId id="2147483667" r:id="rId4"/>
    <p:sldLayoutId id="2147483670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heraldcorrespondent.com/healthcare-fraud-detection-market-is-booming-at-29-cagr-optum-cotiviti-mckesson-ibm.html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mja.com.au/journal/2011/194/9/implementing-us-style-anti-fraud-laws-australian-pharmaceutical-and-health-car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roselladb.com/healthcare-fraud-detection.htm" TargetMode="External"/><Relationship Id="rId5" Type="http://schemas.openxmlformats.org/officeDocument/2006/relationships/hyperlink" Target="https://cloudblogs.microsoft.com/industry-blog/health/2017/03/14/the-most-common-types-of-healthcare-fraud/" TargetMode="External"/><Relationship Id="rId10" Type="http://schemas.openxmlformats.org/officeDocument/2006/relationships/hyperlink" Target="https://www.kaggle.com/rohitrox/healthcare-provider-fraud-detection-analysis" TargetMode="External"/><Relationship Id="rId4" Type="http://schemas.openxmlformats.org/officeDocument/2006/relationships/hyperlink" Target="https://github.com/DSIA-Education/DSIA-SYD-FT-201909-Projects/tree/master/fakhrulislam/capstone" TargetMode="External"/><Relationship Id="rId9" Type="http://schemas.openxmlformats.org/officeDocument/2006/relationships/hyperlink" Target="https://www.economist.com/united-states/2014/05/31/the-272-billion-swind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islammdf@gmail.co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md-fakhrul-isla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7455603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4000" dirty="0"/>
              <a:t>HEALTHCARE PROVIDER FRAUD</a:t>
            </a:r>
            <a:endParaRPr lang="en-AU" sz="4000" dirty="0"/>
          </a:p>
        </p:txBody>
      </p:sp>
      <p:sp>
        <p:nvSpPr>
          <p:cNvPr id="31" name="Google Shape;103;p24">
            <a:extLst>
              <a:ext uri="{FF2B5EF4-FFF2-40B4-BE49-F238E27FC236}">
                <a16:creationId xmlns:a16="http://schemas.microsoft.com/office/drawing/2014/main" id="{9E4E0081-48A0-457D-8E48-30663DC7A93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85070" y="2996047"/>
            <a:ext cx="3084804" cy="1255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MD FAKHRUL ISLAM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     DATA SCIENTIST</a:t>
            </a:r>
            <a:endParaRPr sz="2800"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6205973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000" dirty="0"/>
              <a:t>DISTRIBUTION OF FRAUD</a:t>
            </a:r>
            <a:endParaRPr lang="en-AU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2E21CB-4954-4204-8BDF-44A33683F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37" y="900723"/>
            <a:ext cx="4175740" cy="25635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A0227C-E15A-4B9A-B0F2-CC95DB384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4365" y="2709964"/>
            <a:ext cx="4417230" cy="234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78ADA2-0CF0-4047-8D9B-249F5CD7AF9A}"/>
              </a:ext>
            </a:extLst>
          </p:cNvPr>
          <p:cNvSpPr txBox="1"/>
          <p:nvPr/>
        </p:nvSpPr>
        <p:spPr>
          <a:xfrm>
            <a:off x="1389355" y="1117477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59%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F5D3D4-5951-374B-BAF4-988B1FAA165F}"/>
              </a:ext>
            </a:extLst>
          </p:cNvPr>
          <p:cNvSpPr txBox="1"/>
          <p:nvPr/>
        </p:nvSpPr>
        <p:spPr>
          <a:xfrm>
            <a:off x="3256255" y="1944247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41%</a:t>
            </a:r>
          </a:p>
        </p:txBody>
      </p:sp>
    </p:spTree>
    <p:extLst>
      <p:ext uri="{BB962C8B-B14F-4D97-AF65-F5344CB8AC3E}">
        <p14:creationId xmlns:p14="http://schemas.microsoft.com/office/powerpoint/2010/main" val="2769958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8830227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000" dirty="0"/>
              <a:t>BENEFICIARIES AND RELATED DIAGNOSES</a:t>
            </a:r>
            <a:endParaRPr lang="en-AU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223B02-BB08-490E-A4FA-0ED5C5219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01" y="904441"/>
            <a:ext cx="4297672" cy="2790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6D4D0C-C62A-47B3-98B4-8FC57590C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722" y="2155438"/>
            <a:ext cx="4280013" cy="290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88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8830227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000" dirty="0"/>
              <a:t>MODEL EVALUATION</a:t>
            </a:r>
            <a:endParaRPr lang="en-AU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06A9AE-509A-4F66-B79C-7A169257C5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244"/>
          <a:stretch/>
        </p:blipFill>
        <p:spPr>
          <a:xfrm>
            <a:off x="424515" y="994873"/>
            <a:ext cx="3990874" cy="3696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E127FD-8CFE-4C20-B147-46572A232E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520"/>
          <a:stretch/>
        </p:blipFill>
        <p:spPr>
          <a:xfrm>
            <a:off x="4572000" y="994873"/>
            <a:ext cx="4200937" cy="369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98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8830227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000" dirty="0"/>
              <a:t>CLASSIFICATION REPORT</a:t>
            </a:r>
            <a:endParaRPr lang="en-AU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FCCE77-B729-435B-9DE9-BAB7362D7A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46"/>
          <a:stretch/>
        </p:blipFill>
        <p:spPr>
          <a:xfrm>
            <a:off x="425662" y="1025913"/>
            <a:ext cx="8322412" cy="303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70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2" y="1452625"/>
            <a:ext cx="4112906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  <a:alpha val="98000"/>
                  </a:schemeClr>
                </a:solidFill>
              </a:rPr>
              <a:t>BUSINESS PROBLEM</a:t>
            </a:r>
            <a:endParaRPr dirty="0">
              <a:solidFill>
                <a:schemeClr val="accent4">
                  <a:lumMod val="50000"/>
                  <a:alpha val="98000"/>
                </a:schemeClr>
              </a:solidFill>
            </a:endParaRPr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5430282" y="2898190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DELIVERY</a:t>
            </a:r>
            <a:r>
              <a:rPr lang="en" dirty="0"/>
              <a:t> 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1556198" y="2271308"/>
            <a:ext cx="3409201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DATA</a:t>
            </a:r>
            <a:r>
              <a:rPr lang="en" dirty="0">
                <a:solidFill>
                  <a:schemeClr val="tx2"/>
                </a:solidFill>
              </a:rPr>
              <a:t>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PROCESS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5433227" y="3988110"/>
            <a:ext cx="3657607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NEXT STEP</a:t>
            </a:r>
            <a:r>
              <a:rPr lang="en-AU" dirty="0">
                <a:solidFill>
                  <a:schemeClr val="tx2"/>
                </a:solidFill>
              </a:rPr>
              <a:t>S &amp;</a:t>
            </a:r>
            <a:r>
              <a:rPr lang="en" dirty="0">
                <a:solidFill>
                  <a:schemeClr val="tx2"/>
                </a:solidFill>
              </a:rPr>
              <a:t> SUMMARY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274275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02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39010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29842" y="39777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04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718764" y="2896327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03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127" name="Google Shape;127;p26"/>
          <p:cNvCxnSpPr/>
          <p:nvPr/>
        </p:nvCxnSpPr>
        <p:spPr>
          <a:xfrm>
            <a:off x="1380888" y="218690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5426939" y="276855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27380" y="388812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380538" y="124808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4" y="371646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773276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7201108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2"/>
                </a:solidFill>
              </a:rPr>
              <a:t>Dockerize existing work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31539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165462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7900959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NEXT STEPS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6135519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Train with other classification algorithms</a:t>
            </a:r>
            <a:endParaRPr lang="en-AU" dirty="0"/>
          </a:p>
        </p:txBody>
      </p:sp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511710" y="2716206"/>
            <a:ext cx="7543075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>
                <a:solidFill>
                  <a:schemeClr val="tx2"/>
                </a:solidFill>
              </a:rPr>
              <a:t>Deploy a FLASK API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0881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7201108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2"/>
                </a:solidFill>
              </a:rPr>
              <a:t>Avg insurance re-imbursements - $1400 AUD/Provider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$$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$$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31539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$$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165462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7722537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BUSINESS VALUE &amp; SUMMARY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7607483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M</a:t>
            </a:r>
            <a:r>
              <a:rPr lang="en-AU" dirty="0">
                <a:solidFill>
                  <a:schemeClr val="tx2"/>
                </a:solidFill>
              </a:rPr>
              <a:t>achine Learning can detect fraud with 95% accuracy </a:t>
            </a:r>
            <a:endParaRPr lang="en-AU" dirty="0"/>
          </a:p>
        </p:txBody>
      </p:sp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511710" y="2716206"/>
            <a:ext cx="7543075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Savings – $ AUD 33 million per annum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0084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4995409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Institute of Data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1538752" y="3315971"/>
            <a:ext cx="545746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Family &amp; Friends </a:t>
            </a:r>
            <a:r>
              <a:rPr lang="en-AU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Mates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17484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747982" y="33228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31539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2284846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6193343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ACKNOWLEDGEMENTS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4995409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/>
              <a:t>UTS</a:t>
            </a:r>
          </a:p>
        </p:txBody>
      </p:sp>
    </p:spTree>
    <p:extLst>
      <p:ext uri="{BB962C8B-B14F-4D97-AF65-F5344CB8AC3E}">
        <p14:creationId xmlns:p14="http://schemas.microsoft.com/office/powerpoint/2010/main" val="2632986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7372091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Git</a:t>
            </a:r>
            <a:r>
              <a:rPr lang="en-US" sz="1200" dirty="0"/>
              <a:t> - </a:t>
            </a:r>
            <a:r>
              <a:rPr lang="en-US" sz="1200" dirty="0">
                <a:hlinkClick r:id="rId4"/>
              </a:rPr>
              <a:t>https://github.com/DSIA-Education/DSIA-SYD-FT-201909-Projects/tree/master/fakhrulislam/capstone</a:t>
            </a:r>
            <a:r>
              <a:rPr lang="en-US" sz="1200" dirty="0"/>
              <a:t> </a:t>
            </a:r>
            <a:endParaRPr sz="1200"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695182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2636155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6193343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000" dirty="0"/>
              <a:t>R</a:t>
            </a:r>
            <a:r>
              <a:rPr lang="en-AU" sz="4000" dirty="0"/>
              <a:t>EFERENCES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482863" y="2468034"/>
            <a:ext cx="7564491" cy="1546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5"/>
              </a:rPr>
              <a:t>https://cloudblogs.microsoft.com/industry-blog/health/2017/03/14/the-most-common-types-of-healthcare-fraud/</a:t>
            </a:r>
            <a:r>
              <a:rPr lang="en-AU" sz="1200" b="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6"/>
              </a:rPr>
              <a:t>http://www.roselladb.com/healthcare-fraud-detection.htm</a:t>
            </a:r>
            <a:r>
              <a:rPr lang="en-AU" sz="1200" b="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7"/>
              </a:rPr>
              <a:t>https://www.mja.com.au/journal/2011/194/9/implementing-us-style-anti-fraud-laws-australian-pharmaceutical-and-health-care</a:t>
            </a:r>
            <a:r>
              <a:rPr lang="en-AU" sz="1200" b="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8"/>
              </a:rPr>
              <a:t>http://heraldcorrespondent.com/healthcare-fraud-detection-market-is-booming-at-29-cagr-optum-cotiviti-mckesson-ibm.html</a:t>
            </a:r>
            <a:r>
              <a:rPr lang="en-AU" sz="1200" b="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9"/>
              </a:rPr>
              <a:t>https://www.economist.com/united-states/2014/05/31/the-272-billion-swindle</a:t>
            </a:r>
            <a:r>
              <a:rPr lang="en-AU" sz="1200" b="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dirty="0">
                <a:hlinkClick r:id="rId10"/>
              </a:rPr>
              <a:t>https://www.kaggle.com/rohitrox/healthcare-provider-fraud-detection-analysis</a:t>
            </a:r>
            <a:r>
              <a:rPr lang="en-AU" sz="1200" b="0" dirty="0"/>
              <a:t> </a:t>
            </a:r>
          </a:p>
        </p:txBody>
      </p:sp>
      <p:sp>
        <p:nvSpPr>
          <p:cNvPr id="16" name="Google Shape;115;p26">
            <a:extLst>
              <a:ext uri="{FF2B5EF4-FFF2-40B4-BE49-F238E27FC236}">
                <a16:creationId xmlns:a16="http://schemas.microsoft.com/office/drawing/2014/main" id="{C41C3E36-992A-4733-9F29-29CCB3198AA5}"/>
              </a:ext>
            </a:extLst>
          </p:cNvPr>
          <p:cNvSpPr txBox="1">
            <a:spLocks/>
          </p:cNvSpPr>
          <p:nvPr/>
        </p:nvSpPr>
        <p:spPr>
          <a:xfrm>
            <a:off x="1511711" y="2074292"/>
            <a:ext cx="7372091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Key URL’s</a:t>
            </a:r>
          </a:p>
        </p:txBody>
      </p:sp>
    </p:spTree>
    <p:extLst>
      <p:ext uri="{BB962C8B-B14F-4D97-AF65-F5344CB8AC3E}">
        <p14:creationId xmlns:p14="http://schemas.microsoft.com/office/powerpoint/2010/main" val="3481305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4995409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</a:t>
            </a:r>
            <a:r>
              <a:rPr lang="en-AU" dirty="0"/>
              <a:t>uestions ?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1538752" y="3315971"/>
            <a:ext cx="545746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dirty="0"/>
              <a:t>+61  402 231 822</a:t>
            </a:r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hlinkClick r:id="rId3"/>
              </a:rPr>
              <a:t>islammdf@gmail.com</a:t>
            </a:r>
            <a:r>
              <a:rPr lang="en-US" dirty="0"/>
              <a:t> </a:t>
            </a: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17484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747982" y="33228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31539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2284846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83076"/>
            <a:ext cx="6193343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THANK YOU!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7384456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/>
              <a:t>LinkedIn - </a:t>
            </a:r>
            <a:r>
              <a:rPr lang="en-AU" sz="2000" dirty="0">
                <a:hlinkClick r:id="rId4"/>
              </a:rPr>
              <a:t>https://www.linkedin.com/in/md-fakhrul-islam/</a:t>
            </a:r>
            <a:endParaRPr lang="en-AU" sz="4000" dirty="0"/>
          </a:p>
        </p:txBody>
      </p:sp>
    </p:spTree>
    <p:extLst>
      <p:ext uri="{BB962C8B-B14F-4D97-AF65-F5344CB8AC3E}">
        <p14:creationId xmlns:p14="http://schemas.microsoft.com/office/powerpoint/2010/main" val="3519661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2" y="1452625"/>
            <a:ext cx="4112906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PROBLEM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5430282" y="2898190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DELIVERY 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1556198" y="2278742"/>
            <a:ext cx="3409201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5433227" y="3973242"/>
            <a:ext cx="3657607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</a:t>
            </a:r>
            <a:r>
              <a:rPr lang="en-AU" dirty="0"/>
              <a:t>S &amp;</a:t>
            </a:r>
            <a:r>
              <a:rPr lang="en" dirty="0"/>
              <a:t> SUMMARY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28914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39010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29842" y="39777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718764" y="2896327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27" name="Google Shape;127;p26"/>
          <p:cNvCxnSpPr/>
          <p:nvPr/>
        </p:nvCxnSpPr>
        <p:spPr>
          <a:xfrm>
            <a:off x="1380888" y="218690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5426939" y="276855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27380" y="388812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380538" y="124808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4" y="371646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0590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4995409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SCIENTIST, INSTITUTE OF DATA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1538752" y="3315971"/>
            <a:ext cx="545746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MASTER OF INFORMATION SYSTEMS, CQU 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1556197" y="4004500"/>
            <a:ext cx="4950926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MASTER OF SCIENCE IN STATISTICS, DU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MASTER OF BIO STATISTICS, USYD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747982" y="33228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31539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3052946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4" y="371646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BIO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4995409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/>
              <a:t>BIO STATISTICIAN, UNSW</a:t>
            </a:r>
          </a:p>
        </p:txBody>
      </p:sp>
      <p:sp>
        <p:nvSpPr>
          <p:cNvPr id="19" name="Google Shape;126;p26">
            <a:extLst>
              <a:ext uri="{FF2B5EF4-FFF2-40B4-BE49-F238E27FC236}">
                <a16:creationId xmlns:a16="http://schemas.microsoft.com/office/drawing/2014/main" id="{C88C4122-CDA9-1644-9FAD-0FF3DC807BE4}"/>
              </a:ext>
            </a:extLst>
          </p:cNvPr>
          <p:cNvSpPr txBox="1">
            <a:spLocks/>
          </p:cNvSpPr>
          <p:nvPr/>
        </p:nvSpPr>
        <p:spPr>
          <a:xfrm>
            <a:off x="733006" y="4009807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12118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1" y="1452625"/>
            <a:ext cx="4995409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dirty="0">
                <a:solidFill>
                  <a:schemeClr val="tx2"/>
                </a:solidFill>
              </a:rPr>
              <a:t>$2.7T, 17% of GDP in Australia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07657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4198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746407" y="268574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03</a:t>
            </a:r>
            <a:endParaRPr dirty="0"/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1393600" y="1452625"/>
            <a:ext cx="0" cy="3052946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5142881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PROBLEM OVERVIEW</a:t>
            </a:r>
          </a:p>
        </p:txBody>
      </p:sp>
      <p:sp>
        <p:nvSpPr>
          <p:cNvPr id="18" name="Google Shape;115;p26">
            <a:extLst>
              <a:ext uri="{FF2B5EF4-FFF2-40B4-BE49-F238E27FC236}">
                <a16:creationId xmlns:a16="http://schemas.microsoft.com/office/drawing/2014/main" id="{57DC793A-147D-944D-909F-9A85AFAAB13B}"/>
              </a:ext>
            </a:extLst>
          </p:cNvPr>
          <p:cNvSpPr txBox="1">
            <a:spLocks/>
          </p:cNvSpPr>
          <p:nvPr/>
        </p:nvSpPr>
        <p:spPr>
          <a:xfrm>
            <a:off x="1536517" y="2126021"/>
            <a:ext cx="4995409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>
                <a:solidFill>
                  <a:schemeClr val="tx2"/>
                </a:solidFill>
              </a:rPr>
              <a:t>$455B – global healthcare lost/annum</a:t>
            </a:r>
            <a:endParaRPr lang="en-AU" dirty="0"/>
          </a:p>
        </p:txBody>
      </p:sp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511710" y="2716206"/>
            <a:ext cx="7543075" cy="341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dirty="0">
                <a:solidFill>
                  <a:schemeClr val="tx2"/>
                </a:solidFill>
              </a:rPr>
              <a:t>Australia – growing @ 7%, Only a 3</a:t>
            </a:r>
            <a:r>
              <a:rPr lang="en-AU" baseline="30000" dirty="0">
                <a:solidFill>
                  <a:schemeClr val="tx2"/>
                </a:solidFill>
              </a:rPr>
              <a:t>rd</a:t>
            </a:r>
            <a:r>
              <a:rPr lang="en-AU" dirty="0">
                <a:solidFill>
                  <a:schemeClr val="tx2"/>
                </a:solidFill>
              </a:rPr>
              <a:t> of losses - detected</a:t>
            </a:r>
            <a:endParaRPr lang="en-AU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52BCD8F-923F-47A6-AB27-2E515A1EB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061" y="211090"/>
            <a:ext cx="2367906" cy="23731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7CF55C-3511-4BC9-9C90-5E1F3E437B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3425" y="3199432"/>
            <a:ext cx="2899321" cy="164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4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5142881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BUSINESS QUESTION</a:t>
            </a:r>
          </a:p>
        </p:txBody>
      </p:sp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392765" y="2004409"/>
            <a:ext cx="6926046" cy="1134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</a:rPr>
              <a:t>”Given the current low levels of loss detection, can we use Machine Learning to increase loss detection and prevent fraud?” </a:t>
            </a:r>
          </a:p>
        </p:txBody>
      </p:sp>
    </p:spTree>
    <p:extLst>
      <p:ext uri="{BB962C8B-B14F-4D97-AF65-F5344CB8AC3E}">
        <p14:creationId xmlns:p14="http://schemas.microsoft.com/office/powerpoint/2010/main" val="986844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5142881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DATA QUESTION</a:t>
            </a:r>
          </a:p>
        </p:txBody>
      </p:sp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392764" y="1736779"/>
            <a:ext cx="7119333" cy="244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</a:rPr>
              <a:t>”Using Provider claim history, can you accurately predict Fraud?”</a:t>
            </a: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en-US" sz="2800" dirty="0">
                <a:solidFill>
                  <a:schemeClr val="tx2"/>
                </a:solidFill>
              </a:rPr>
              <a:t>Data Source: </a:t>
            </a:r>
            <a:r>
              <a:rPr lang="en-US" sz="2800" dirty="0" err="1">
                <a:solidFill>
                  <a:schemeClr val="tx2"/>
                </a:solidFill>
              </a:rPr>
              <a:t>Kaggle</a:t>
            </a:r>
            <a:endParaRPr 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635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15;p26">
            <a:extLst>
              <a:ext uri="{FF2B5EF4-FFF2-40B4-BE49-F238E27FC236}">
                <a16:creationId xmlns:a16="http://schemas.microsoft.com/office/drawing/2014/main" id="{9D0EEAED-36C8-45FF-8ECD-482873340565}"/>
              </a:ext>
            </a:extLst>
          </p:cNvPr>
          <p:cNvSpPr txBox="1">
            <a:spLocks/>
          </p:cNvSpPr>
          <p:nvPr/>
        </p:nvSpPr>
        <p:spPr>
          <a:xfrm>
            <a:off x="1392764" y="2110159"/>
            <a:ext cx="7119333" cy="1360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</a:rPr>
              <a:t>Steve Dunlop</a:t>
            </a:r>
          </a:p>
          <a:p>
            <a:r>
              <a:rPr lang="en-US" sz="1800" dirty="0">
                <a:solidFill>
                  <a:schemeClr val="tx2"/>
                </a:solidFill>
              </a:rPr>
              <a:t>Director, Primary Care Reviews, Medicare Reviews Unit </a:t>
            </a:r>
          </a:p>
          <a:p>
            <a:r>
              <a:rPr lang="en-US" sz="1800" dirty="0">
                <a:solidFill>
                  <a:schemeClr val="tx2"/>
                </a:solidFill>
              </a:rPr>
              <a:t>Australian Government Department of Health</a:t>
            </a:r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1541698" y="2676060"/>
            <a:ext cx="50823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endParaRPr dirty="0"/>
          </a:p>
        </p:txBody>
      </p: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3" y="371646"/>
            <a:ext cx="5142881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STAKEHOLDER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853" y="813594"/>
            <a:ext cx="1672590" cy="167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8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2" y="1452625"/>
            <a:ext cx="4112906" cy="341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  <a:alpha val="98000"/>
                  </a:schemeClr>
                </a:solidFill>
              </a:rPr>
              <a:t>BUSINESS PROBLEM</a:t>
            </a:r>
            <a:endParaRPr dirty="0">
              <a:solidFill>
                <a:schemeClr val="accent4">
                  <a:lumMod val="50000"/>
                  <a:alpha val="98000"/>
                </a:schemeClr>
              </a:solidFill>
            </a:endParaRPr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5430282" y="2898190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DELIVERY</a:t>
            </a:r>
            <a:r>
              <a:rPr lang="en" dirty="0"/>
              <a:t> 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1556198" y="2271308"/>
            <a:ext cx="3409201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DATA PROCESS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5433227" y="3988110"/>
            <a:ext cx="3657607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NEXT STEP</a:t>
            </a:r>
            <a:r>
              <a:rPr lang="en-AU" dirty="0">
                <a:solidFill>
                  <a:schemeClr val="accent4">
                    <a:lumMod val="50000"/>
                  </a:schemeClr>
                </a:solidFill>
              </a:rPr>
              <a:t>S &amp;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 SUMMARY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47220" y="2274275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02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39010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29842" y="397779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04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718764" y="2896327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03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127" name="Google Shape;127;p26"/>
          <p:cNvCxnSpPr/>
          <p:nvPr/>
        </p:nvCxnSpPr>
        <p:spPr>
          <a:xfrm>
            <a:off x="1380888" y="218690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5426939" y="276855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27380" y="388812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380538" y="1248083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15;p26">
            <a:extLst>
              <a:ext uri="{FF2B5EF4-FFF2-40B4-BE49-F238E27FC236}">
                <a16:creationId xmlns:a16="http://schemas.microsoft.com/office/drawing/2014/main" id="{7997C4CA-95D4-4140-B90E-35EB481E5630}"/>
              </a:ext>
            </a:extLst>
          </p:cNvPr>
          <p:cNvSpPr txBox="1">
            <a:spLocks/>
          </p:cNvSpPr>
          <p:nvPr/>
        </p:nvSpPr>
        <p:spPr>
          <a:xfrm>
            <a:off x="313774" y="371646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AU" sz="40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91312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4000" dirty="0"/>
              <a:t>PROCESS FLOW</a:t>
            </a:r>
            <a:endParaRPr sz="4000" dirty="0"/>
          </a:p>
        </p:txBody>
      </p:sp>
      <p:sp>
        <p:nvSpPr>
          <p:cNvPr id="705" name="Google Shape;705;p36"/>
          <p:cNvSpPr txBox="1">
            <a:spLocks noGrp="1"/>
          </p:cNvSpPr>
          <p:nvPr>
            <p:ph type="subTitle" idx="4294967295"/>
          </p:nvPr>
        </p:nvSpPr>
        <p:spPr>
          <a:xfrm>
            <a:off x="21972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latin typeface="Rajdhani"/>
                <a:ea typeface="Rajdhani"/>
                <a:cs typeface="Rajdhani"/>
                <a:sym typeface="Rajdhani"/>
              </a:rPr>
              <a:t>FEATURE ENGINEERING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6" name="Google Shape;706;p36"/>
          <p:cNvSpPr txBox="1">
            <a:spLocks noGrp="1"/>
          </p:cNvSpPr>
          <p:nvPr>
            <p:ph type="subTitle" idx="4294967295"/>
          </p:nvPr>
        </p:nvSpPr>
        <p:spPr>
          <a:xfrm>
            <a:off x="52886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latin typeface="Rajdhani"/>
                <a:ea typeface="Rajdhani"/>
                <a:cs typeface="Rajdhani"/>
                <a:sym typeface="Rajdhani"/>
              </a:rPr>
              <a:t>TRAINING MODEL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7" name="Google Shape;707;p36"/>
          <p:cNvSpPr txBox="1">
            <a:spLocks noGrp="1"/>
          </p:cNvSpPr>
          <p:nvPr>
            <p:ph type="subTitle" idx="4294967295"/>
          </p:nvPr>
        </p:nvSpPr>
        <p:spPr>
          <a:xfrm>
            <a:off x="651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E</a:t>
            </a:r>
            <a:r>
              <a:rPr lang="en-AU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DA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8" name="Google Shape;708;p36"/>
          <p:cNvSpPr txBox="1">
            <a:spLocks noGrp="1"/>
          </p:cNvSpPr>
          <p:nvPr>
            <p:ph type="subTitle" idx="4294967295"/>
          </p:nvPr>
        </p:nvSpPr>
        <p:spPr>
          <a:xfrm>
            <a:off x="6834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latin typeface="Rajdhani"/>
                <a:ea typeface="Rajdhani"/>
                <a:cs typeface="Rajdhani"/>
                <a:sym typeface="Rajdhani"/>
              </a:rPr>
              <a:t>EVALUATION &amp; TESTING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9" name="Google Shape;709;p36"/>
          <p:cNvSpPr txBox="1">
            <a:spLocks noGrp="1"/>
          </p:cNvSpPr>
          <p:nvPr>
            <p:ph type="subTitle" idx="4294967295"/>
          </p:nvPr>
        </p:nvSpPr>
        <p:spPr>
          <a:xfrm>
            <a:off x="37429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AU" sz="1800" b="1" dirty="0">
                <a:latin typeface="Rajdhani"/>
                <a:ea typeface="Rajdhani"/>
                <a:cs typeface="Rajdhani"/>
                <a:sym typeface="Rajdhani"/>
              </a:rPr>
              <a:t>FEATURE SELECTION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10" name="Google Shape;710;p36"/>
          <p:cNvSpPr/>
          <p:nvPr/>
        </p:nvSpPr>
        <p:spPr>
          <a:xfrm>
            <a:off x="11942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6"/>
          <p:cNvSpPr/>
          <p:nvPr/>
        </p:nvSpPr>
        <p:spPr>
          <a:xfrm>
            <a:off x="27399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6"/>
          <p:cNvSpPr/>
          <p:nvPr/>
        </p:nvSpPr>
        <p:spPr>
          <a:xfrm>
            <a:off x="42856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6"/>
          <p:cNvSpPr/>
          <p:nvPr/>
        </p:nvSpPr>
        <p:spPr>
          <a:xfrm>
            <a:off x="58313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6"/>
          <p:cNvSpPr/>
          <p:nvPr/>
        </p:nvSpPr>
        <p:spPr>
          <a:xfrm>
            <a:off x="73770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5" name="Google Shape;715;p36"/>
          <p:cNvCxnSpPr>
            <a:stCxn id="710" idx="6"/>
            <a:endCxn id="711" idx="2"/>
          </p:cNvCxnSpPr>
          <p:nvPr/>
        </p:nvCxnSpPr>
        <p:spPr>
          <a:xfrm>
            <a:off x="17669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6" name="Google Shape;716;p36"/>
          <p:cNvCxnSpPr>
            <a:stCxn id="711" idx="6"/>
            <a:endCxn id="712" idx="2"/>
          </p:cNvCxnSpPr>
          <p:nvPr/>
        </p:nvCxnSpPr>
        <p:spPr>
          <a:xfrm>
            <a:off x="33126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7" name="Google Shape;717;p36"/>
          <p:cNvCxnSpPr>
            <a:stCxn id="712" idx="6"/>
            <a:endCxn id="713" idx="2"/>
          </p:cNvCxnSpPr>
          <p:nvPr/>
        </p:nvCxnSpPr>
        <p:spPr>
          <a:xfrm>
            <a:off x="48583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8" name="Google Shape;718;p36"/>
          <p:cNvCxnSpPr>
            <a:stCxn id="713" idx="6"/>
            <a:endCxn id="714" idx="2"/>
          </p:cNvCxnSpPr>
          <p:nvPr/>
        </p:nvCxnSpPr>
        <p:spPr>
          <a:xfrm>
            <a:off x="64040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9" name="Google Shape;719;p36"/>
          <p:cNvGrpSpPr/>
          <p:nvPr/>
        </p:nvGrpSpPr>
        <p:grpSpPr>
          <a:xfrm>
            <a:off x="1332734" y="2826965"/>
            <a:ext cx="288452" cy="275353"/>
            <a:chOff x="4126815" y="2760704"/>
            <a:chExt cx="380393" cy="363118"/>
          </a:xfrm>
        </p:grpSpPr>
        <p:sp>
          <p:nvSpPr>
            <p:cNvPr id="720" name="Google Shape;720;p36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36"/>
          <p:cNvGrpSpPr/>
          <p:nvPr/>
        </p:nvGrpSpPr>
        <p:grpSpPr>
          <a:xfrm>
            <a:off x="2885622" y="2824148"/>
            <a:ext cx="281276" cy="280987"/>
            <a:chOff x="2497275" y="2744159"/>
            <a:chExt cx="370930" cy="370549"/>
          </a:xfrm>
        </p:grpSpPr>
        <p:sp>
          <p:nvSpPr>
            <p:cNvPr id="725" name="Google Shape;725;p36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" name="Google Shape;731;p36"/>
          <p:cNvSpPr/>
          <p:nvPr/>
        </p:nvSpPr>
        <p:spPr>
          <a:xfrm>
            <a:off x="5973409" y="2847079"/>
            <a:ext cx="288483" cy="235125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36"/>
          <p:cNvGrpSpPr/>
          <p:nvPr/>
        </p:nvGrpSpPr>
        <p:grpSpPr>
          <a:xfrm>
            <a:off x="7526466" y="2827568"/>
            <a:ext cx="273857" cy="274147"/>
            <a:chOff x="7538896" y="1970156"/>
            <a:chExt cx="361147" cy="361529"/>
          </a:xfrm>
        </p:grpSpPr>
        <p:sp>
          <p:nvSpPr>
            <p:cNvPr id="738" name="Google Shape;738;p36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10038;p57">
            <a:extLst>
              <a:ext uri="{FF2B5EF4-FFF2-40B4-BE49-F238E27FC236}">
                <a16:creationId xmlns:a16="http://schemas.microsoft.com/office/drawing/2014/main" id="{8EE0B959-DCBD-4809-B9E5-0EEC761E10A7}"/>
              </a:ext>
            </a:extLst>
          </p:cNvPr>
          <p:cNvGrpSpPr/>
          <p:nvPr/>
        </p:nvGrpSpPr>
        <p:grpSpPr>
          <a:xfrm>
            <a:off x="4390896" y="2840211"/>
            <a:ext cx="356196" cy="265631"/>
            <a:chOff x="5216456" y="3725484"/>
            <a:chExt cx="356196" cy="265631"/>
          </a:xfrm>
        </p:grpSpPr>
        <p:sp>
          <p:nvSpPr>
            <p:cNvPr id="48" name="Google Shape;10039;p57">
              <a:extLst>
                <a:ext uri="{FF2B5EF4-FFF2-40B4-BE49-F238E27FC236}">
                  <a16:creationId xmlns:a16="http://schemas.microsoft.com/office/drawing/2014/main" id="{ECD3C9B9-DE7C-434D-8710-98300E07AA21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040;p57">
              <a:extLst>
                <a:ext uri="{FF2B5EF4-FFF2-40B4-BE49-F238E27FC236}">
                  <a16:creationId xmlns:a16="http://schemas.microsoft.com/office/drawing/2014/main" id="{E2B520F7-6405-4074-8B16-C6B08695DA68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97481371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426</Words>
  <Application>Microsoft Macintosh PowerPoint</Application>
  <PresentationFormat>On-screen Show (16:9)</PresentationFormat>
  <Paragraphs>119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Fira Sans Condensed Light</vt:lpstr>
      <vt:lpstr>Rajdhani</vt:lpstr>
      <vt:lpstr>Ai Tech Agency by Slidesgo</vt:lpstr>
      <vt:lpstr>PowerPoint Presentation</vt:lpstr>
      <vt:lpstr>BUSINESS PROBLEM</vt:lpstr>
      <vt:lpstr>DATA SCIENTIST, INSTITUTE OF DATA</vt:lpstr>
      <vt:lpstr>$2.7T, 17% of GDP in Australia</vt:lpstr>
      <vt:lpstr>  </vt:lpstr>
      <vt:lpstr>  </vt:lpstr>
      <vt:lpstr>  </vt:lpstr>
      <vt:lpstr>BUSINESS PROBLEM</vt:lpstr>
      <vt:lpstr>PROCESS FLOW</vt:lpstr>
      <vt:lpstr>PowerPoint Presentation</vt:lpstr>
      <vt:lpstr>PowerPoint Presentation</vt:lpstr>
      <vt:lpstr>PowerPoint Presentation</vt:lpstr>
      <vt:lpstr>PowerPoint Presentation</vt:lpstr>
      <vt:lpstr>BUSINESS PROBLEM</vt:lpstr>
      <vt:lpstr>Dockerize existing work</vt:lpstr>
      <vt:lpstr>Avg insurance re-imbursements - $1400 AUD/Provider</vt:lpstr>
      <vt:lpstr>Institute of Data</vt:lpstr>
      <vt:lpstr>Git - https://github.com/DSIA-Education/DSIA-SYD-FT-201909-Projects/tree/master/fakhrulislam/capstone 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TECH AGENCY</dc:title>
  <cp:lastModifiedBy>Md Faiyam Islam</cp:lastModifiedBy>
  <cp:revision>117</cp:revision>
  <dcterms:modified xsi:type="dcterms:W3CDTF">2019-12-05T13:23:39Z</dcterms:modified>
</cp:coreProperties>
</file>